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17"/>
  </p:notesMasterIdLst>
  <p:sldIdLst>
    <p:sldId id="256" r:id="rId6"/>
    <p:sldId id="257" r:id="rId7"/>
    <p:sldId id="258" r:id="rId8"/>
    <p:sldId id="259" r:id="rId9"/>
    <p:sldId id="261" r:id="rId10"/>
    <p:sldId id="260" r:id="rId11"/>
    <p:sldId id="262" r:id="rId12"/>
    <p:sldId id="263" r:id="rId13"/>
    <p:sldId id="264" r:id="rId14"/>
    <p:sldId id="267" r:id="rId15"/>
    <p:sldId id="266" r:id="rId16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CAD0F5-ADD4-4942-B6F2-A2F0902AF81A}" type="datetimeFigureOut">
              <a:rPr lang="sv-SE" smtClean="0"/>
              <a:t>2011-12-16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376649-C2C9-4F22-A94E-2F1D8439CFF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94039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v-SE" dirty="0" err="1" smtClean="0"/>
              <a:t>Women</a:t>
            </a:r>
            <a:r>
              <a:rPr lang="sv-SE" dirty="0" smtClean="0"/>
              <a:t> </a:t>
            </a:r>
            <a:r>
              <a:rPr lang="sv-SE" dirty="0" err="1" smtClean="0"/>
              <a:t>into</a:t>
            </a:r>
            <a:r>
              <a:rPr lang="sv-SE" dirty="0" smtClean="0"/>
              <a:t>: utbilda kvinnor i lokal- /regionalpolitik och EU-politik </a:t>
            </a:r>
          </a:p>
          <a:p>
            <a:pPr eaLnBrk="1" hangingPunct="1"/>
            <a:r>
              <a:rPr lang="sv-SE" dirty="0" err="1" smtClean="0"/>
              <a:t>Jämresursen</a:t>
            </a:r>
            <a:r>
              <a:rPr lang="sv-SE" dirty="0" smtClean="0"/>
              <a:t>: </a:t>
            </a:r>
            <a:r>
              <a:rPr lang="sv-SE" dirty="0" err="1" smtClean="0"/>
              <a:t>educating</a:t>
            </a:r>
            <a:r>
              <a:rPr lang="sv-SE" dirty="0" smtClean="0"/>
              <a:t> </a:t>
            </a:r>
            <a:r>
              <a:rPr lang="sv-SE" dirty="0" err="1" smtClean="0"/>
              <a:t>politicians</a:t>
            </a:r>
            <a:r>
              <a:rPr lang="sv-SE" dirty="0" smtClean="0"/>
              <a:t> on gender-</a:t>
            </a:r>
            <a:r>
              <a:rPr lang="sv-SE" dirty="0" err="1" smtClean="0"/>
              <a:t>equality</a:t>
            </a:r>
            <a:endParaRPr lang="sv-SE" dirty="0" smtClean="0"/>
          </a:p>
          <a:p>
            <a:pPr eaLnBrk="1" hangingPunct="1"/>
            <a:r>
              <a:rPr lang="sv-SE" dirty="0" smtClean="0"/>
              <a:t>Gender-</a:t>
            </a:r>
            <a:r>
              <a:rPr lang="sv-SE" dirty="0" err="1" smtClean="0"/>
              <a:t>equal</a:t>
            </a:r>
            <a:r>
              <a:rPr lang="sv-SE" dirty="0" smtClean="0"/>
              <a:t> </a:t>
            </a:r>
            <a:r>
              <a:rPr lang="sv-SE" dirty="0" err="1" smtClean="0"/>
              <a:t>guidance</a:t>
            </a:r>
            <a:r>
              <a:rPr lang="sv-SE" dirty="0" smtClean="0"/>
              <a:t>: </a:t>
            </a:r>
            <a:r>
              <a:rPr lang="sv-SE" dirty="0" err="1" smtClean="0"/>
              <a:t>educating</a:t>
            </a:r>
            <a:r>
              <a:rPr lang="sv-SE" dirty="0" smtClean="0"/>
              <a:t> </a:t>
            </a:r>
            <a:r>
              <a:rPr lang="sv-SE" dirty="0" err="1" smtClean="0"/>
              <a:t>councellors</a:t>
            </a:r>
            <a:r>
              <a:rPr lang="sv-SE" dirty="0" smtClean="0"/>
              <a:t> on gender-</a:t>
            </a:r>
            <a:r>
              <a:rPr lang="sv-SE" dirty="0" err="1" smtClean="0"/>
              <a:t>equality</a:t>
            </a:r>
            <a:endParaRPr lang="sv-SE" dirty="0" smtClean="0"/>
          </a:p>
          <a:p>
            <a:pPr eaLnBrk="1" hangingPunct="1"/>
            <a:r>
              <a:rPr lang="sv-SE" dirty="0" smtClean="0"/>
              <a:t>On </a:t>
            </a:r>
            <a:r>
              <a:rPr lang="sv-SE" dirty="0" err="1" smtClean="0"/>
              <a:t>equal</a:t>
            </a:r>
            <a:r>
              <a:rPr lang="sv-SE" dirty="0" smtClean="0"/>
              <a:t> terms: </a:t>
            </a:r>
            <a:r>
              <a:rPr lang="sv-SE" dirty="0" err="1" smtClean="0"/>
              <a:t>educationg</a:t>
            </a:r>
            <a:r>
              <a:rPr lang="sv-SE" dirty="0" smtClean="0"/>
              <a:t> </a:t>
            </a:r>
            <a:r>
              <a:rPr lang="sv-SE" dirty="0" err="1" smtClean="0"/>
              <a:t>school-staff</a:t>
            </a:r>
            <a:r>
              <a:rPr lang="sv-SE" dirty="0" smtClean="0"/>
              <a:t> on gender-</a:t>
            </a:r>
            <a:r>
              <a:rPr lang="sv-SE" dirty="0" err="1" smtClean="0"/>
              <a:t>equality</a:t>
            </a:r>
            <a:endParaRPr lang="sv-SE" dirty="0" smtClean="0"/>
          </a:p>
          <a:p>
            <a:pPr eaLnBrk="1" hangingPunct="1"/>
            <a:r>
              <a:rPr lang="sv-SE" dirty="0" smtClean="0"/>
              <a:t>Emma WRC: </a:t>
            </a:r>
            <a:r>
              <a:rPr lang="sv-SE" dirty="0" err="1" smtClean="0"/>
              <a:t>mapping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women’s</a:t>
            </a:r>
            <a:r>
              <a:rPr lang="sv-SE" dirty="0" smtClean="0"/>
              <a:t> </a:t>
            </a:r>
            <a:r>
              <a:rPr lang="sv-SE" dirty="0" err="1" smtClean="0"/>
              <a:t>entrepreneurship’s</a:t>
            </a:r>
            <a:r>
              <a:rPr lang="sv-SE" dirty="0" smtClean="0"/>
              <a:t> </a:t>
            </a:r>
            <a:r>
              <a:rPr lang="sv-SE" dirty="0" err="1" smtClean="0"/>
              <a:t>networks</a:t>
            </a:r>
            <a:r>
              <a:rPr lang="sv-SE" dirty="0" smtClean="0"/>
              <a:t>, </a:t>
            </a:r>
            <a:r>
              <a:rPr lang="sv-SE" dirty="0" err="1" smtClean="0"/>
              <a:t>looking</a:t>
            </a:r>
            <a:r>
              <a:rPr lang="sv-SE" dirty="0" smtClean="0"/>
              <a:t> for cluster-embryos</a:t>
            </a:r>
          </a:p>
          <a:p>
            <a:pPr eaLnBrk="1" hangingPunct="1"/>
            <a:endParaRPr lang="sv-SE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sv-S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 smtClean="0"/>
              <a:t>2011-12-15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35784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 smtClean="0"/>
              <a:t>2011-12-15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10924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 smtClean="0"/>
              <a:t>2011-12-15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222097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9_02.jpg"/>
          <p:cNvPicPr preferRelativeResize="0">
            <a:picLocks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5" name="Picture 6" descr="1_0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0" y="0"/>
            <a:ext cx="1333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2727"/>
            <a:chExt cx="9144000" cy="228600"/>
          </a:xfrm>
        </p:grpSpPr>
        <p:sp>
          <p:nvSpPr>
            <p:cNvPr id="7" name="Rectangle 9"/>
            <p:cNvSpPr/>
            <p:nvPr/>
          </p:nvSpPr>
          <p:spPr>
            <a:xfrm>
              <a:off x="7813675" y="6582727"/>
              <a:ext cx="1330325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10"/>
            <p:cNvSpPr/>
            <p:nvPr/>
          </p:nvSpPr>
          <p:spPr>
            <a:xfrm>
              <a:off x="6134100" y="6582727"/>
              <a:ext cx="1609725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>
            <a:noAutofit/>
          </a:bodyPr>
          <a:lstStyle>
            <a:lvl1pPr>
              <a:defRPr sz="4200" baseline="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t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 dirty="0"/>
          </a:p>
        </p:txBody>
      </p:sp>
      <p:sp>
        <p:nvSpPr>
          <p:cNvPr id="10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6CE5A-CB61-47FD-9061-7EB3ACA7B0E8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563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591C9-DEDF-4007-B654-7D55F31EE50D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56007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440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5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ectangle 32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33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8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9" name="Picture 9" descr="2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0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A842D-A890-4DB0-8E6E-765415BEF55A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71151-C6DF-4064-818C-2D059E40A38D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993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1438275" y="6629400"/>
            <a:ext cx="7705725" cy="228600"/>
            <a:chOff x="1438274" y="6629400"/>
            <a:chExt cx="7705726" cy="228600"/>
          </a:xfrm>
        </p:grpSpPr>
        <p:sp>
          <p:nvSpPr>
            <p:cNvPr id="5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ectangle 27"/>
            <p:cNvSpPr/>
            <p:nvPr/>
          </p:nvSpPr>
          <p:spPr>
            <a:xfrm>
              <a:off x="7142163" y="662940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28"/>
            <p:cNvSpPr/>
            <p:nvPr/>
          </p:nvSpPr>
          <p:spPr>
            <a:xfrm>
              <a:off x="1438274" y="6629400"/>
              <a:ext cx="5664201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8" name="Picture 9" descr="9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636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9" descr="vert_bar_02.png"/>
          <p:cNvPicPr preferRelativeResize="0">
            <a:picLocks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0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A0930-6445-47BB-95C8-72ECB455E16C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363" y="6610350"/>
            <a:ext cx="381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CFCF3-325E-430C-920D-89188FC95DFC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345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6" name="Picture 11" descr="3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8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17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18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1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8A0D5-5732-4EC4-97BE-B875B70990C5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05DE7-9B79-48B6-AFB1-BA95016A83C6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3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282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 descr="4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9" name="Group 17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1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20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Rectangle 21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1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9A475-0088-43CB-B5E0-40098AE0147B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50AF7-D6CD-4CD0-B4EF-C121119681F3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6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3131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6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13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9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88808-E2AE-41D6-8DF7-72516405499B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0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589A7-F242-40A0-A7BA-BD04C1AC0FB0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4221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3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" name="Rectangle 10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Rectangle 11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DBAE2-EEA6-4B8A-8E17-41815F093FD9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7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7701C-796C-4E44-931A-B058739D314E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3252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3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8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17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18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1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76835-6BFF-42C9-93C8-B0F875778498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291A4-46DC-4050-BA77-F2561F4BA2FC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4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384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 smtClean="0"/>
              <a:t>2011-12-15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292911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6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13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9" name="Picture 7" descr="4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1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0"/>
          <p:cNvCxnSpPr/>
          <p:nvPr/>
        </p:nvCxnSpPr>
        <p:spPr>
          <a:xfrm>
            <a:off x="4419600" y="5637213"/>
            <a:ext cx="4267200" cy="158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ADBC3-C9F5-4D9B-98EE-B68D61DAA61C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15C87-B6D6-4C4D-B098-A6480F4C6283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3565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5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ectangle 12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20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8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9" name="Picture 13" descr="2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0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914E5-C1E7-45BD-B595-C67A0C776A7F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B1F66-0A77-478C-B3BE-016C544236C5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8619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5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ectangle 12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20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8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9" name="Picture 13" descr="2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10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7C713-77F3-40D3-8DCD-ABCBCEC0C3BC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FF084-0D5D-45D3-A444-2F7BB7D310F9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8582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9_02.jpg"/>
          <p:cNvPicPr preferRelativeResize="0">
            <a:picLocks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5" name="Picture 6" descr="1_0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0" y="0"/>
            <a:ext cx="1333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2727"/>
            <a:chExt cx="9144000" cy="228600"/>
          </a:xfrm>
        </p:grpSpPr>
        <p:sp>
          <p:nvSpPr>
            <p:cNvPr id="7" name="Rectangle 9"/>
            <p:cNvSpPr/>
            <p:nvPr/>
          </p:nvSpPr>
          <p:spPr>
            <a:xfrm>
              <a:off x="7813675" y="6582727"/>
              <a:ext cx="1330325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10"/>
            <p:cNvSpPr/>
            <p:nvPr/>
          </p:nvSpPr>
          <p:spPr>
            <a:xfrm>
              <a:off x="6134100" y="6582727"/>
              <a:ext cx="1609725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>
            <a:noAutofit/>
          </a:bodyPr>
          <a:lstStyle>
            <a:lvl1pPr>
              <a:defRPr sz="4200" baseline="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t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 dirty="0"/>
          </a:p>
        </p:txBody>
      </p:sp>
      <p:sp>
        <p:nvSpPr>
          <p:cNvPr id="10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6CE5A-CB61-47FD-9061-7EB3ACA7B0E8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563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591C9-DEDF-4007-B654-7D55F31EE50D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56007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4694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5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ectangle 32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33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8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9" name="Picture 9" descr="2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0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A842D-A890-4DB0-8E6E-765415BEF55A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71151-C6DF-4064-818C-2D059E40A38D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5307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1438275" y="6629400"/>
            <a:ext cx="7705725" cy="228600"/>
            <a:chOff x="1438274" y="6629400"/>
            <a:chExt cx="7705726" cy="228600"/>
          </a:xfrm>
        </p:grpSpPr>
        <p:sp>
          <p:nvSpPr>
            <p:cNvPr id="5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ectangle 27"/>
            <p:cNvSpPr/>
            <p:nvPr/>
          </p:nvSpPr>
          <p:spPr>
            <a:xfrm>
              <a:off x="7142163" y="662940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28"/>
            <p:cNvSpPr/>
            <p:nvPr/>
          </p:nvSpPr>
          <p:spPr>
            <a:xfrm>
              <a:off x="1438274" y="6629400"/>
              <a:ext cx="5664201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8" name="Picture 9" descr="9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636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9" descr="vert_bar_02.png"/>
          <p:cNvPicPr preferRelativeResize="0">
            <a:picLocks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0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A0930-6445-47BB-95C8-72ECB455E16C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363" y="6610350"/>
            <a:ext cx="381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CFCF3-325E-430C-920D-89188FC95DFC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0761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6" name="Picture 11" descr="3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8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17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18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1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8A0D5-5732-4EC4-97BE-B875B70990C5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05DE7-9B79-48B6-AFB1-BA95016A83C6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3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3240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 descr="4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9" name="Group 17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1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20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Rectangle 21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1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9A475-0088-43CB-B5E0-40098AE0147B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50AF7-D6CD-4CD0-B4EF-C121119681F3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6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4466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6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13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9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88808-E2AE-41D6-8DF7-72516405499B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0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589A7-F242-40A0-A7BA-BD04C1AC0FB0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40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3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" name="Rectangle 10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Rectangle 11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DBAE2-EEA6-4B8A-8E17-41815F093FD9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7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7701C-796C-4E44-931A-B058739D314E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865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 smtClean="0"/>
              <a:t>2011-12-15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2273620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3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8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17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18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1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76835-6BFF-42C9-93C8-B0F875778498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291A4-46DC-4050-BA77-F2561F4BA2FC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4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67662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6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13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9" name="Picture 7" descr="4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1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0"/>
          <p:cNvCxnSpPr/>
          <p:nvPr/>
        </p:nvCxnSpPr>
        <p:spPr>
          <a:xfrm>
            <a:off x="4419600" y="5637213"/>
            <a:ext cx="4267200" cy="158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ADBC3-C9F5-4D9B-98EE-B68D61DAA61C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15C87-B6D6-4C4D-B098-A6480F4C6283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3950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5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ectangle 12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20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8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9" name="Picture 13" descr="2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0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914E5-C1E7-45BD-B595-C67A0C776A7F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B1F66-0A77-478C-B3BE-016C544236C5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41906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5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ectangle 12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20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8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9" name="Picture 13" descr="2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10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7C713-77F3-40D3-8DCD-ABCBCEC0C3BC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FF084-0D5D-45D3-A444-2F7BB7D310F9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9776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9_02.jpg"/>
          <p:cNvPicPr preferRelativeResize="0">
            <a:picLocks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754112" y="0"/>
            <a:ext cx="73152" cy="6858000"/>
          </a:xfrm>
          <a:prstGeom prst="rect">
            <a:avLst/>
          </a:prstGeom>
        </p:spPr>
      </p:pic>
      <p:pic>
        <p:nvPicPr>
          <p:cNvPr id="5" name="Picture 6" descr="1_0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500" y="0"/>
            <a:ext cx="1333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2727"/>
            <a:chExt cx="9144000" cy="228600"/>
          </a:xfrm>
        </p:grpSpPr>
        <p:sp>
          <p:nvSpPr>
            <p:cNvPr id="7" name="Rectangle 9"/>
            <p:cNvSpPr/>
            <p:nvPr/>
          </p:nvSpPr>
          <p:spPr>
            <a:xfrm>
              <a:off x="7813675" y="6582727"/>
              <a:ext cx="1330325" cy="228600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10"/>
            <p:cNvSpPr/>
            <p:nvPr/>
          </p:nvSpPr>
          <p:spPr>
            <a:xfrm>
              <a:off x="6134100" y="6582727"/>
              <a:ext cx="1609725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582727"/>
              <a:ext cx="6096000" cy="2286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6781800" cy="1069975"/>
          </a:xfrm>
        </p:spPr>
        <p:txBody>
          <a:bodyPr bIns="0" anchor="b">
            <a:noAutofit/>
          </a:bodyPr>
          <a:lstStyle>
            <a:lvl1pPr>
              <a:defRPr sz="4200" baseline="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438400"/>
            <a:ext cx="6781800" cy="762000"/>
          </a:xfrm>
        </p:spPr>
        <p:txBody>
          <a:bodyPr tIns="0">
            <a:normAutofit/>
          </a:bodyPr>
          <a:lstStyle>
            <a:lvl1pPr marL="0" indent="0" algn="l">
              <a:buNone/>
              <a:defRPr sz="24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en-US" dirty="0"/>
          </a:p>
        </p:txBody>
      </p:sp>
      <p:sp>
        <p:nvSpPr>
          <p:cNvPr id="10" name="Date Placeholder 18"/>
          <p:cNvSpPr>
            <a:spLocks noGrp="1"/>
          </p:cNvSpPr>
          <p:nvPr>
            <p:ph type="dt" sz="half" idx="10"/>
          </p:nvPr>
        </p:nvSpPr>
        <p:spPr>
          <a:xfrm>
            <a:off x="6210300" y="6610350"/>
            <a:ext cx="15240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6CE5A-CB61-47FD-9061-7EB3ACA7B0E8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Slide Number Placeholder 19"/>
          <p:cNvSpPr>
            <a:spLocks noGrp="1"/>
          </p:cNvSpPr>
          <p:nvPr>
            <p:ph type="sldNum" sz="quarter" idx="11"/>
          </p:nvPr>
        </p:nvSpPr>
        <p:spPr>
          <a:xfrm>
            <a:off x="7924800" y="6610350"/>
            <a:ext cx="1198563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3591C9-DEDF-4007-B654-7D55F31EE50D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Footer Placeholder 20"/>
          <p:cNvSpPr>
            <a:spLocks noGrp="1"/>
          </p:cNvSpPr>
          <p:nvPr>
            <p:ph type="ftr" sz="quarter" idx="12"/>
          </p:nvPr>
        </p:nvSpPr>
        <p:spPr>
          <a:xfrm>
            <a:off x="457200" y="6610350"/>
            <a:ext cx="56007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2503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5" name="Rectangle 3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ectangle 32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33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8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9" name="Picture 9" descr="2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0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A842D-A890-4DB0-8E6E-765415BEF55A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71151-C6DF-4064-818C-2D059E40A38D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Footer Placeholder 1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6585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1438275" y="6629400"/>
            <a:ext cx="7705725" cy="228600"/>
            <a:chOff x="1438274" y="6629400"/>
            <a:chExt cx="7705726" cy="228600"/>
          </a:xfrm>
        </p:grpSpPr>
        <p:sp>
          <p:nvSpPr>
            <p:cNvPr id="5" name="Rectangle 26"/>
            <p:cNvSpPr/>
            <p:nvPr/>
          </p:nvSpPr>
          <p:spPr>
            <a:xfrm>
              <a:off x="8763000" y="662940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ectangle 27"/>
            <p:cNvSpPr/>
            <p:nvPr/>
          </p:nvSpPr>
          <p:spPr>
            <a:xfrm>
              <a:off x="7142163" y="662940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28"/>
            <p:cNvSpPr/>
            <p:nvPr/>
          </p:nvSpPr>
          <p:spPr>
            <a:xfrm>
              <a:off x="1438274" y="6629400"/>
              <a:ext cx="5664201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8" name="Picture 9" descr="9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636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9" descr="vert_bar_02.png"/>
          <p:cNvPicPr preferRelativeResize="0">
            <a:picLocks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362456" y="0"/>
            <a:ext cx="7315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5245101"/>
            <a:ext cx="6934199" cy="1155700"/>
          </a:xfrm>
        </p:spPr>
        <p:txBody>
          <a:bodyPr anchor="t">
            <a:normAutofit/>
          </a:bodyPr>
          <a:lstStyle>
            <a:lvl1pPr algn="r">
              <a:defRPr sz="4200" b="0" i="0" cap="none" baseline="0"/>
            </a:lvl1pPr>
          </a:lstStyle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2600" y="4114800"/>
            <a:ext cx="6934199" cy="1130300"/>
          </a:xfrm>
        </p:spPr>
        <p:txBody>
          <a:bodyPr anchor="b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0" name="Date Placeholder 23"/>
          <p:cNvSpPr>
            <a:spLocks noGrp="1"/>
          </p:cNvSpPr>
          <p:nvPr>
            <p:ph type="dt" sz="half" idx="10"/>
          </p:nvPr>
        </p:nvSpPr>
        <p:spPr>
          <a:xfrm>
            <a:off x="7162800" y="6610350"/>
            <a:ext cx="1524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A0930-6445-47BB-95C8-72ECB455E16C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Slide Number Placeholder 24"/>
          <p:cNvSpPr>
            <a:spLocks noGrp="1"/>
          </p:cNvSpPr>
          <p:nvPr>
            <p:ph type="sldNum" sz="quarter" idx="11"/>
          </p:nvPr>
        </p:nvSpPr>
        <p:spPr>
          <a:xfrm>
            <a:off x="8742363" y="6610350"/>
            <a:ext cx="381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CFCF3-325E-430C-920D-89188FC95DFC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Footer Placeholder 25"/>
          <p:cNvSpPr>
            <a:spLocks noGrp="1"/>
          </p:cNvSpPr>
          <p:nvPr>
            <p:ph type="ftr" sz="quarter" idx="12"/>
          </p:nvPr>
        </p:nvSpPr>
        <p:spPr>
          <a:xfrm>
            <a:off x="1524000" y="6610350"/>
            <a:ext cx="5562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01568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6" name="Picture 11" descr="3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14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8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17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18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1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8A0D5-5732-4EC4-97BE-B875B70990C5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05DE7-9B79-48B6-AFB1-BA95016A83C6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3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0837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 descr="4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9" name="Group 17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10" name="Rectangle 1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Rectangle 20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2" name="Rectangle 21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81200"/>
            <a:ext cx="4040188" cy="411162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idx="13"/>
          </p:nvPr>
        </p:nvSpPr>
        <p:spPr>
          <a:xfrm>
            <a:off x="4648200" y="1981200"/>
            <a:ext cx="4040188" cy="411162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6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57200" y="2438400"/>
            <a:ext cx="4038600" cy="36576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5"/>
          </p:nvPr>
        </p:nvSpPr>
        <p:spPr>
          <a:xfrm>
            <a:off x="4648200" y="2438400"/>
            <a:ext cx="4038600" cy="36576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1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9A475-0088-43CB-B5E0-40098AE0147B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350AF7-D6CD-4CD0-B4EF-C121119681F3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6" name="Footer Placeholder 2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8524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10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6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13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9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88808-E2AE-41D6-8DF7-72516405499B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0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589A7-F242-40A0-A7BA-BD04C1AC0FB0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625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 smtClean="0"/>
              <a:t>2011-12-15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1414558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3" name="Rectangle 9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" name="Rectangle 10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Rectangle 11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6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DBAE2-EEA6-4B8A-8E17-41815F093FD9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7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7701C-796C-4E44-931A-B058739D314E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7053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3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8" name="Rectangle 16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17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18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3" name="Text Placeholder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352800" cy="914400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i="0" cap="all" spc="1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</a:t>
            </a:r>
            <a:endParaRPr lang="en-US" smtClean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419600" y="1524000"/>
            <a:ext cx="4267200" cy="4114800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1" y="2514599"/>
            <a:ext cx="3352800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1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76835-6BFF-42C9-93C8-B0F875778498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Slide Number Placeholder 2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291A4-46DC-4050-BA77-F2561F4BA2FC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4" name="Footer Placeholder 2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940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6" name="Rectangle 12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13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Rectangle 14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9" name="Picture 7" descr="4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bar_06.png"/>
          <p:cNvPicPr>
            <a:picLocks noChangeAspect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cxnSp>
        <p:nvCxnSpPr>
          <p:cNvPr id="11" name="Straight Connector 9"/>
          <p:cNvCxnSpPr/>
          <p:nvPr/>
        </p:nvCxnSpPr>
        <p:spPr>
          <a:xfrm>
            <a:off x="4419600" y="1524000"/>
            <a:ext cx="4267200" cy="158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0"/>
          <p:cNvCxnSpPr/>
          <p:nvPr/>
        </p:nvCxnSpPr>
        <p:spPr>
          <a:xfrm>
            <a:off x="4419600" y="5637213"/>
            <a:ext cx="4267200" cy="158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048"/>
            <a:ext cx="3355848" cy="914400"/>
          </a:xfrm>
        </p:spPr>
        <p:txBody>
          <a:bodyPr anchor="b">
            <a:normAutofit/>
          </a:bodyPr>
          <a:lstStyle>
            <a:lvl1pPr algn="l">
              <a:defRPr lang="en-US" sz="1800" b="1" i="0" kern="1200" cap="all" spc="1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25696" y="1554480"/>
            <a:ext cx="4270248" cy="4059936"/>
          </a:xfrm>
          <a:solidFill>
            <a:schemeClr val="bg1"/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514600"/>
            <a:ext cx="3355848" cy="3127248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lang="en-US" sz="1400" kern="1200" baseline="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ADBC3-C9F5-4D9B-98EE-B68D61DAA61C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15C87-B6D6-4C4D-B098-A6480F4C6283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2095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5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ectangle 12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20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8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9" name="Picture 13" descr="2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10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914E5-C1E7-45BD-B595-C67A0C776A7F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B1F66-0A77-478C-B3BE-016C544236C5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8995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0" y="6630988"/>
            <a:ext cx="9144000" cy="228600"/>
            <a:chOff x="0" y="6583680"/>
            <a:chExt cx="9144000" cy="228600"/>
          </a:xfrm>
        </p:grpSpPr>
        <p:sp>
          <p:nvSpPr>
            <p:cNvPr id="5" name="Rectangle 11"/>
            <p:cNvSpPr/>
            <p:nvPr/>
          </p:nvSpPr>
          <p:spPr>
            <a:xfrm>
              <a:off x="8763000" y="6583680"/>
              <a:ext cx="381000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6" name="Rectangle 12"/>
            <p:cNvSpPr/>
            <p:nvPr/>
          </p:nvSpPr>
          <p:spPr>
            <a:xfrm>
              <a:off x="7142163" y="6583680"/>
              <a:ext cx="1582737" cy="228600"/>
            </a:xfrm>
            <a:prstGeom prst="rect">
              <a:avLst/>
            </a:prstGeom>
            <a:solidFill>
              <a:schemeClr val="bg1">
                <a:alpha val="3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20"/>
            <p:cNvSpPr/>
            <p:nvPr/>
          </p:nvSpPr>
          <p:spPr>
            <a:xfrm>
              <a:off x="0" y="6583680"/>
              <a:ext cx="7102475" cy="228600"/>
            </a:xfrm>
            <a:prstGeom prst="rect">
              <a:avLst/>
            </a:prstGeom>
            <a:solidFill>
              <a:schemeClr val="bg1">
                <a:alpha val="29804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</p:grpSp>
      <p:pic>
        <p:nvPicPr>
          <p:cNvPr id="8" name="Picture 10" descr="bar_06.png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403860"/>
            <a:ext cx="9144000" cy="53340"/>
          </a:xfrm>
          <a:prstGeom prst="rect">
            <a:avLst/>
          </a:prstGeom>
        </p:spPr>
      </p:pic>
      <p:pic>
        <p:nvPicPr>
          <p:cNvPr id="9" name="Picture 13" descr="2_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89085"/>
            <a:ext cx="2057400" cy="553707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85216"/>
            <a:ext cx="6019800" cy="5541264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dirty="0"/>
          </a:p>
        </p:txBody>
      </p:sp>
      <p:sp>
        <p:nvSpPr>
          <p:cNvPr id="10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7C713-77F3-40D3-8DCD-ABCBCEC0C3BC}" type="datetimeFigureOut">
              <a:rPr lang="sv-SE">
                <a:solidFill>
                  <a:prstClr val="black"/>
                </a:solidFill>
              </a:rPr>
              <a:pPr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1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FF084-0D5D-45D3-A444-2F7BB7D310F9}" type="slidenum">
              <a:rPr lang="sv-SE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12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8152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>
                <a:solidFill>
                  <a:prstClr val="black">
                    <a:tint val="75000"/>
                  </a:prstClr>
                </a:solidFill>
              </a:rPr>
              <a:pPr/>
              <a:t>2011-12-15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17602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>
                <a:solidFill>
                  <a:prstClr val="black">
                    <a:tint val="75000"/>
                  </a:prstClr>
                </a:solidFill>
              </a:rPr>
              <a:pPr/>
              <a:t>2011-12-15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12023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>
                <a:solidFill>
                  <a:prstClr val="black">
                    <a:tint val="75000"/>
                  </a:prstClr>
                </a:solidFill>
              </a:rPr>
              <a:pPr/>
              <a:t>2011-12-15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5496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>
                <a:solidFill>
                  <a:prstClr val="black">
                    <a:tint val="75000"/>
                  </a:prstClr>
                </a:solidFill>
              </a:rPr>
              <a:pPr/>
              <a:t>2011-12-15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73499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>
                <a:solidFill>
                  <a:prstClr val="black">
                    <a:tint val="75000"/>
                  </a:prstClr>
                </a:solidFill>
              </a:rPr>
              <a:pPr/>
              <a:t>2011-12-15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205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 smtClean="0"/>
              <a:t>2011-12-15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419027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>
                <a:solidFill>
                  <a:prstClr val="black">
                    <a:tint val="75000"/>
                  </a:prstClr>
                </a:solidFill>
              </a:rPr>
              <a:pPr/>
              <a:t>2011-12-15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58226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>
                <a:solidFill>
                  <a:prstClr val="black">
                    <a:tint val="75000"/>
                  </a:prstClr>
                </a:solidFill>
              </a:rPr>
              <a:pPr/>
              <a:t>2011-12-15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1411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>
                <a:solidFill>
                  <a:prstClr val="black">
                    <a:tint val="75000"/>
                  </a:prstClr>
                </a:solidFill>
              </a:rPr>
              <a:pPr/>
              <a:t>2011-12-15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67194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>
                <a:solidFill>
                  <a:prstClr val="black">
                    <a:tint val="75000"/>
                  </a:prstClr>
                </a:solidFill>
              </a:rPr>
              <a:pPr/>
              <a:t>2011-12-15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38407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>
                <a:solidFill>
                  <a:prstClr val="black">
                    <a:tint val="75000"/>
                  </a:prstClr>
                </a:solidFill>
              </a:rPr>
              <a:pPr/>
              <a:t>2011-12-15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04285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>
                <a:solidFill>
                  <a:prstClr val="black">
                    <a:tint val="75000"/>
                  </a:prstClr>
                </a:solidFill>
              </a:rPr>
              <a:pPr/>
              <a:t>2011-12-15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69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 smtClean="0"/>
              <a:t>2011-12-15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9961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 smtClean="0"/>
              <a:t>2011-12-15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8127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 smtClean="0"/>
              <a:t>2011-12-15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14619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91B7D-7990-4F9C-90E3-158197AA9127}" type="datetimeFigureOut">
              <a:rPr lang="sv-SE" smtClean="0"/>
              <a:t>2011-12-15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07E775-D3D3-476A-81B8-8B58200927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69565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91B7D-7990-4F9C-90E3-158197AA9127}" type="datetimeFigureOut">
              <a:rPr lang="sv-SE" smtClean="0"/>
              <a:t>2011-12-15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7E775-D3D3-476A-81B8-8B582009273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33942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99060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81200"/>
            <a:ext cx="82296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66E32D-C3B1-41C6-AF2F-3732E110466A}" type="datetimeFigureOut">
              <a:rPr lang="sv-SE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sv-SE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363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006A72-7BF7-4361-8E45-83D934BBE3EB}" type="slidenum">
              <a:rPr lang="sv-SE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978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ts val="600"/>
        </a:spcAft>
        <a:buClr>
          <a:srgbClr val="7F7F7F"/>
        </a:buClr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ts val="600"/>
        </a:spcAft>
        <a:buFont typeface="Wingdings" pitchFamily="2" charset="2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ts val="600"/>
        </a:spcAft>
        <a:buClr>
          <a:srgbClr val="7F7F7F"/>
        </a:buClr>
        <a:buFont typeface="Wingdings" pitchFamily="2" charset="2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ts val="600"/>
        </a:spcAft>
        <a:buClr>
          <a:srgbClr val="7F7F7F"/>
        </a:buClr>
        <a:buFont typeface="Wingdings" pitchFamily="2" charset="2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99060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81200"/>
            <a:ext cx="82296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66E32D-C3B1-41C6-AF2F-3732E110466A}" type="datetimeFigureOut">
              <a:rPr lang="sv-SE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sv-SE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363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006A72-7BF7-4361-8E45-83D934BBE3EB}" type="slidenum">
              <a:rPr lang="sv-SE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8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ts val="600"/>
        </a:spcAft>
        <a:buClr>
          <a:srgbClr val="7F7F7F"/>
        </a:buClr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ts val="600"/>
        </a:spcAft>
        <a:buFont typeface="Wingdings" pitchFamily="2" charset="2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ts val="600"/>
        </a:spcAft>
        <a:buClr>
          <a:srgbClr val="7F7F7F"/>
        </a:buClr>
        <a:buFont typeface="Wingdings" pitchFamily="2" charset="2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ts val="600"/>
        </a:spcAft>
        <a:buClr>
          <a:srgbClr val="7F7F7F"/>
        </a:buClr>
        <a:buFont typeface="Wingdings" pitchFamily="2" charset="2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4000">
                <a:schemeClr val="bg1">
                  <a:lumMod val="75000"/>
                  <a:alpha val="61000"/>
                </a:schemeClr>
              </a:gs>
              <a:gs pos="38000">
                <a:schemeClr val="bg1">
                  <a:lumMod val="75000"/>
                  <a:alpha val="76000"/>
                </a:schemeClr>
              </a:gs>
              <a:gs pos="100000">
                <a:schemeClr val="bg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990600"/>
            <a:ext cx="822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981200"/>
            <a:ext cx="8229600" cy="414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610350"/>
            <a:ext cx="1524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66E32D-C3B1-41C6-AF2F-3732E110466A}" type="datetimeFigureOut">
              <a:rPr lang="sv-SE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2011-12-15</a:t>
            </a:fld>
            <a:endParaRPr lang="sv-SE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610350"/>
            <a:ext cx="66294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sv-SE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42363" y="6610350"/>
            <a:ext cx="381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006A72-7BF7-4361-8E45-83D934BBE3EB}" type="slidenum">
              <a:rPr lang="sv-SE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sv-S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405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ts val="600"/>
        </a:spcAft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ts val="600"/>
        </a:spcAft>
        <a:buClr>
          <a:srgbClr val="7F7F7F"/>
        </a:buClr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ts val="600"/>
        </a:spcAft>
        <a:buFont typeface="Wingdings" pitchFamily="2" charset="2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ts val="600"/>
        </a:spcAft>
        <a:buClr>
          <a:srgbClr val="7F7F7F"/>
        </a:buClr>
        <a:buFont typeface="Wingdings" pitchFamily="2" charset="2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ts val="600"/>
        </a:spcAft>
        <a:buClr>
          <a:srgbClr val="7F7F7F"/>
        </a:buClr>
        <a:buFont typeface="Wingdings" pitchFamily="2" charset="2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91B7D-7990-4F9C-90E3-158197AA9127}" type="datetimeFigureOut">
              <a:rPr lang="sv-SE">
                <a:solidFill>
                  <a:prstClr val="black">
                    <a:tint val="75000"/>
                  </a:prstClr>
                </a:solidFill>
              </a:rPr>
              <a:pPr/>
              <a:t>2011-12-15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7E775-D3D3-476A-81B8-8B5820092734}" type="slidenum">
              <a:rPr lang="sv-SE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14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9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636912"/>
            <a:ext cx="7772400" cy="963538"/>
          </a:xfrm>
        </p:spPr>
        <p:txBody>
          <a:bodyPr>
            <a:normAutofit fontScale="90000"/>
          </a:bodyPr>
          <a:lstStyle/>
          <a:p>
            <a:r>
              <a:rPr lang="sv-SE" b="1" dirty="0" smtClean="0">
                <a:solidFill>
                  <a:srgbClr val="FFC000"/>
                </a:solidFill>
              </a:rPr>
              <a:t>Handlingsplan Norra Mellansverige</a:t>
            </a:r>
            <a:endParaRPr lang="sv-SE" b="1" dirty="0">
              <a:solidFill>
                <a:srgbClr val="FFC000"/>
              </a:solidFill>
            </a:endParaRP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487016"/>
          </a:xfrm>
        </p:spPr>
        <p:txBody>
          <a:bodyPr/>
          <a:lstStyle/>
          <a:p>
            <a:r>
              <a:rPr lang="sv-SE" b="1" dirty="0" smtClean="0">
                <a:solidFill>
                  <a:schemeClr val="tx1"/>
                </a:solidFill>
              </a:rPr>
              <a:t>För att främja kvinnors bidragande till den regionala tillväxten</a:t>
            </a:r>
            <a:endParaRPr lang="sv-SE" b="1" dirty="0">
              <a:solidFill>
                <a:schemeClr val="tx1"/>
              </a:solidFill>
            </a:endParaRPr>
          </a:p>
        </p:txBody>
      </p:sp>
      <p:pic>
        <p:nvPicPr>
          <p:cNvPr id="4" name="Picture 6" descr="Log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4" y="404664"/>
            <a:ext cx="2638425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596713"/>
            <a:ext cx="2132012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616" y="5594607"/>
            <a:ext cx="1304632" cy="1070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400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 smtClean="0"/>
              <a:t>Nästa steg?</a:t>
            </a:r>
            <a:endParaRPr lang="sv-SE" b="1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v-SE" sz="3600" b="1" dirty="0" smtClean="0"/>
              <a:t>Hur implementera på ett bra sätt?</a:t>
            </a:r>
          </a:p>
          <a:p>
            <a:pPr marL="0" indent="0">
              <a:buNone/>
            </a:pPr>
            <a:r>
              <a:rPr lang="sv-SE" sz="3600" b="1" dirty="0" smtClean="0"/>
              <a:t>Nya projekt?</a:t>
            </a:r>
          </a:p>
          <a:p>
            <a:pPr marL="0" indent="0">
              <a:buNone/>
            </a:pPr>
            <a:endParaRPr lang="sv-SE" sz="3600" b="1" dirty="0"/>
          </a:p>
        </p:txBody>
      </p:sp>
    </p:spTree>
    <p:extLst>
      <p:ext uri="{BB962C8B-B14F-4D97-AF65-F5344CB8AC3E}">
        <p14:creationId xmlns:p14="http://schemas.microsoft.com/office/powerpoint/2010/main" val="377823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636912"/>
            <a:ext cx="7772400" cy="963538"/>
          </a:xfrm>
        </p:spPr>
        <p:txBody>
          <a:bodyPr>
            <a:normAutofit/>
          </a:bodyPr>
          <a:lstStyle/>
          <a:p>
            <a:r>
              <a:rPr lang="sv-SE" b="1" dirty="0" smtClean="0">
                <a:solidFill>
                  <a:srgbClr val="FF0000"/>
                </a:solidFill>
              </a:rPr>
              <a:t>Helena Högström</a:t>
            </a:r>
            <a:endParaRPr lang="sv-SE" b="1" dirty="0">
              <a:solidFill>
                <a:srgbClr val="FF0000"/>
              </a:solidFill>
            </a:endParaRPr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487016"/>
          </a:xfrm>
        </p:spPr>
        <p:txBody>
          <a:bodyPr>
            <a:normAutofit/>
          </a:bodyPr>
          <a:lstStyle/>
          <a:p>
            <a:r>
              <a:rPr lang="sv-SE" b="1" dirty="0" err="1" smtClean="0">
                <a:solidFill>
                  <a:schemeClr val="tx1"/>
                </a:solidFill>
              </a:rPr>
              <a:t>Winnet</a:t>
            </a:r>
            <a:r>
              <a:rPr lang="sv-SE" b="1" dirty="0" smtClean="0">
                <a:solidFill>
                  <a:schemeClr val="tx1"/>
                </a:solidFill>
              </a:rPr>
              <a:t> Gävleborg</a:t>
            </a:r>
            <a:endParaRPr lang="sv-SE" b="1" dirty="0">
              <a:solidFill>
                <a:schemeClr val="tx1"/>
              </a:solidFill>
            </a:endParaRPr>
          </a:p>
          <a:p>
            <a:r>
              <a:rPr lang="sv-SE" sz="2400" b="1" dirty="0" smtClean="0">
                <a:solidFill>
                  <a:schemeClr val="tx1"/>
                </a:solidFill>
              </a:rPr>
              <a:t>helena.hogstrom@winnet.se</a:t>
            </a:r>
            <a:endParaRPr lang="sv-SE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6" descr="Logg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4" y="404664"/>
            <a:ext cx="2638425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596713"/>
            <a:ext cx="2132012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616" y="5594607"/>
            <a:ext cx="1304632" cy="1070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33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 smtClean="0"/>
              <a:t>Norra Mellansverige</a:t>
            </a:r>
            <a:endParaRPr lang="sv-SE" b="1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v-SE" sz="1200" dirty="0" smtClean="0"/>
              <a:t>www.tillvaxtverket.se</a:t>
            </a:r>
            <a:endParaRPr lang="sv-SE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556792"/>
            <a:ext cx="2058714" cy="477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022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 smtClean="0"/>
              <a:t>Tre partners i Norra Mellansverige</a:t>
            </a:r>
            <a:endParaRPr lang="sv-SE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857" y="3140968"/>
            <a:ext cx="3174302" cy="1226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740" y="2162575"/>
            <a:ext cx="5004556" cy="371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Helena\Desktop\Winnet Gävleborg\Winnet_Gävleborg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130" y="4797152"/>
            <a:ext cx="2901313" cy="11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85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sv-SE" b="1" dirty="0" smtClean="0"/>
              <a:t>MAG-gruppen</a:t>
            </a:r>
            <a:endParaRPr lang="sv-SE" b="1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67544" y="1196752"/>
            <a:ext cx="4038600" cy="5256584"/>
          </a:xfrm>
        </p:spPr>
        <p:txBody>
          <a:bodyPr>
            <a:normAutofit fontScale="92500" lnSpcReduction="10000"/>
          </a:bodyPr>
          <a:lstStyle/>
          <a:p>
            <a:r>
              <a:rPr lang="sv-SE" sz="1600" dirty="0" smtClean="0"/>
              <a:t>Kerstin Bergman, sakkunnig jämställdhetsfrågor, Länsstyrelsen i Dalarna</a:t>
            </a:r>
          </a:p>
          <a:p>
            <a:r>
              <a:rPr lang="sv-SE" sz="1600" dirty="0" smtClean="0"/>
              <a:t>Karin Eriksson, projektledare W7, Regionalt Resurscentra för kvinnor i Norra Dalarna samt egen företagare</a:t>
            </a:r>
          </a:p>
          <a:p>
            <a:r>
              <a:rPr lang="sv-SE" sz="1600" dirty="0" smtClean="0"/>
              <a:t>Christina Haggren, </a:t>
            </a:r>
            <a:r>
              <a:rPr lang="sv-SE" sz="1600" dirty="0" err="1" smtClean="0"/>
              <a:t>processledare</a:t>
            </a:r>
            <a:r>
              <a:rPr lang="sv-SE" sz="1600" dirty="0" smtClean="0"/>
              <a:t> vid Dalacampus Näringsliv, högskolan i Dalarna samt kommunpolitiker i Falu kommun</a:t>
            </a:r>
          </a:p>
          <a:p>
            <a:r>
              <a:rPr lang="sv-SE" sz="1600" dirty="0" smtClean="0"/>
              <a:t>Kjell Höglin, ordförande i Norra Mellansveriges Strukturfondspartnerskap</a:t>
            </a:r>
          </a:p>
          <a:p>
            <a:r>
              <a:rPr lang="sv-SE" sz="1600" dirty="0" smtClean="0"/>
              <a:t>Agnetha Johansson, Tillväxtverket  i Gävle</a:t>
            </a:r>
          </a:p>
          <a:p>
            <a:r>
              <a:rPr lang="sv-SE" sz="1800" dirty="0" smtClean="0"/>
              <a:t>Pirkko Jonsson, ordförande i Regionalt Resurscentrum för kvinnor i Gävleborg, </a:t>
            </a:r>
            <a:r>
              <a:rPr lang="sv-SE" sz="1800" dirty="0" err="1" smtClean="0"/>
              <a:t>Winnet</a:t>
            </a:r>
            <a:r>
              <a:rPr lang="sv-SE" sz="1800" dirty="0" smtClean="0"/>
              <a:t> Gävleborg</a:t>
            </a:r>
          </a:p>
          <a:p>
            <a:endParaRPr lang="sv-SE" sz="1800" dirty="0"/>
          </a:p>
          <a:p>
            <a:pPr marL="0" indent="0">
              <a:buNone/>
            </a:pPr>
            <a:r>
              <a:rPr lang="sv-SE" sz="2400" b="1" dirty="0" smtClean="0"/>
              <a:t>Sattes samman utifrån ett </a:t>
            </a:r>
            <a:r>
              <a:rPr lang="sv-SE" sz="2400" b="1" dirty="0" err="1" smtClean="0"/>
              <a:t>Quadruple</a:t>
            </a:r>
            <a:r>
              <a:rPr lang="sv-SE" sz="2400" b="1" dirty="0" smtClean="0"/>
              <a:t> Helix perspektiv</a:t>
            </a:r>
            <a:endParaRPr lang="sv-SE" sz="2400" b="1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4008" y="1196752"/>
            <a:ext cx="4038600" cy="5184576"/>
          </a:xfrm>
        </p:spPr>
        <p:txBody>
          <a:bodyPr>
            <a:normAutofit fontScale="92500" lnSpcReduction="10000"/>
          </a:bodyPr>
          <a:lstStyle/>
          <a:p>
            <a:r>
              <a:rPr lang="sv-SE" sz="1600" dirty="0" smtClean="0"/>
              <a:t>Hans Lundkvist, anställd i klusterorganisationen </a:t>
            </a:r>
            <a:r>
              <a:rPr lang="sv-SE" sz="1600" dirty="0" err="1" smtClean="0"/>
              <a:t>Triple</a:t>
            </a:r>
            <a:r>
              <a:rPr lang="sv-SE" sz="1600" dirty="0" smtClean="0"/>
              <a:t> </a:t>
            </a:r>
            <a:r>
              <a:rPr lang="sv-SE" sz="1600" dirty="0" err="1" smtClean="0"/>
              <a:t>Steelix</a:t>
            </a:r>
            <a:r>
              <a:rPr lang="sv-SE" sz="1600" dirty="0" smtClean="0"/>
              <a:t> som industridoktorand (Luleå Tekniska Universitet, avdelningen gender and innovation)</a:t>
            </a:r>
          </a:p>
          <a:p>
            <a:r>
              <a:rPr lang="sv-SE" sz="1600" dirty="0" smtClean="0"/>
              <a:t>Carina Löfgren, </a:t>
            </a:r>
            <a:r>
              <a:rPr lang="sv-SE" sz="1600" dirty="0" err="1" smtClean="0"/>
              <a:t>utvecklingsstrateg</a:t>
            </a:r>
            <a:r>
              <a:rPr lang="sv-SE" sz="1600" dirty="0" smtClean="0"/>
              <a:t>, Region Gävleborg</a:t>
            </a:r>
          </a:p>
          <a:p>
            <a:r>
              <a:rPr lang="sv-SE" sz="1600" dirty="0" smtClean="0"/>
              <a:t>Nils-Åke Norman, politiker Älvdalens kommun, Landstinget Dalarna och Strukturfondspartnerskapet</a:t>
            </a:r>
          </a:p>
          <a:p>
            <a:r>
              <a:rPr lang="sv-SE" sz="1600" dirty="0" smtClean="0"/>
              <a:t>Marita Svensson, genusexpert, Fiber </a:t>
            </a:r>
            <a:r>
              <a:rPr lang="sv-SE" sz="1600" dirty="0" err="1" smtClean="0"/>
              <a:t>Optic</a:t>
            </a:r>
            <a:r>
              <a:rPr lang="sv-SE" sz="1600" dirty="0" smtClean="0"/>
              <a:t> </a:t>
            </a:r>
            <a:r>
              <a:rPr lang="sv-SE" sz="1600" dirty="0" err="1" smtClean="0"/>
              <a:t>Valley</a:t>
            </a:r>
            <a:endParaRPr lang="sv-SE" sz="1600" dirty="0" smtClean="0"/>
          </a:p>
          <a:p>
            <a:pPr marL="0" indent="0">
              <a:buNone/>
            </a:pPr>
            <a:endParaRPr lang="sv-SE" sz="1600" dirty="0" smtClean="0"/>
          </a:p>
          <a:p>
            <a:pPr marL="0" indent="0">
              <a:buNone/>
            </a:pPr>
            <a:r>
              <a:rPr lang="sv-SE" sz="1600" dirty="0" smtClean="0"/>
              <a:t>Samt i inledningsfasen, Karin </a:t>
            </a:r>
            <a:r>
              <a:rPr lang="sv-SE" sz="1600" dirty="0" err="1" smtClean="0"/>
              <a:t>Gellin</a:t>
            </a:r>
            <a:r>
              <a:rPr lang="sv-SE" sz="1600" dirty="0" smtClean="0"/>
              <a:t>, chef ESF Norra Mellansverige och Johnny Gahnshag, kommunalråd i Falun och politiker i Strukturfondspartnerskapet.</a:t>
            </a:r>
          </a:p>
          <a:p>
            <a:pPr marL="0" indent="0">
              <a:buNone/>
            </a:pPr>
            <a:endParaRPr lang="sv-SE" sz="1600" dirty="0"/>
          </a:p>
          <a:p>
            <a:pPr marL="0" indent="0">
              <a:buNone/>
            </a:pPr>
            <a:r>
              <a:rPr lang="sv-SE" sz="2400" b="1" dirty="0" smtClean="0"/>
              <a:t>Har träffats sex gånger under två års tid för att skapa handlingsplanen</a:t>
            </a:r>
            <a:endParaRPr lang="sv-SE" sz="2400" b="1" dirty="0"/>
          </a:p>
        </p:txBody>
      </p:sp>
    </p:spTree>
    <p:extLst>
      <p:ext uri="{BB962C8B-B14F-4D97-AF65-F5344CB8AC3E}">
        <p14:creationId xmlns:p14="http://schemas.microsoft.com/office/powerpoint/2010/main" val="45094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z="2800" b="1" dirty="0" smtClean="0"/>
              <a:t>Regionalt strukturfondsprogram för regional konkurrenskraft och sysselsättning Norra Mellansverige 2007-2012</a:t>
            </a:r>
            <a:endParaRPr lang="sv-SE" sz="2800" b="1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v-SE" sz="2800" dirty="0" smtClean="0"/>
              <a:t>Norra Mellansverige genomgår för närvarande en omställning från ett industrisamhälle till ett kunskapssamhälle. Detta ställer krav på en förnyad inriktning på det regionala utvecklingsarbetet.</a:t>
            </a:r>
          </a:p>
          <a:p>
            <a:pPr marL="0" indent="0">
              <a:buNone/>
            </a:pPr>
            <a:endParaRPr lang="sv-SE" sz="2800" dirty="0"/>
          </a:p>
          <a:p>
            <a:pPr marL="0" indent="0">
              <a:buNone/>
            </a:pPr>
            <a:r>
              <a:rPr lang="sv-SE" sz="2800" dirty="0" smtClean="0"/>
              <a:t>Norra Mellansverige har en mer könssegregerad arbetsmarknad än någon annan region i landet. För regionens framtida utveckling, förmåga att attrahera arbetskraft och förhindra utflyttning, är det av stor vikt att denna struktur bryts.</a:t>
            </a:r>
            <a:endParaRPr lang="sv-SE" sz="2800" dirty="0"/>
          </a:p>
        </p:txBody>
      </p:sp>
    </p:spTree>
    <p:extLst>
      <p:ext uri="{BB962C8B-B14F-4D97-AF65-F5344CB8AC3E}">
        <p14:creationId xmlns:p14="http://schemas.microsoft.com/office/powerpoint/2010/main" val="2896710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b="1" dirty="0" smtClean="0"/>
              <a:t>Identifiering av mål</a:t>
            </a:r>
            <a:endParaRPr lang="sv-SE" b="1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sv-SE" sz="2400" b="1" dirty="0" smtClean="0"/>
              <a:t>Kopplade till projektets övergripande mål och med relevans för den egna regionens förhållanden.</a:t>
            </a:r>
            <a:r>
              <a:rPr lang="sv-SE" b="1" dirty="0" smtClean="0"/>
              <a:t> </a:t>
            </a:r>
          </a:p>
          <a:p>
            <a:pPr marL="0" indent="0">
              <a:buNone/>
            </a:pPr>
            <a:r>
              <a:rPr lang="sv-SE" b="1" dirty="0" smtClean="0"/>
              <a:t>Norra Mellansverige:</a:t>
            </a:r>
          </a:p>
          <a:p>
            <a:r>
              <a:rPr lang="sv-SE" sz="2800" b="1" dirty="0" smtClean="0">
                <a:solidFill>
                  <a:srgbClr val="FF0000"/>
                </a:solidFill>
              </a:rPr>
              <a:t>Kvinnors erfarenheter bättre representerade i regionalpolitiken</a:t>
            </a:r>
          </a:p>
          <a:p>
            <a:r>
              <a:rPr lang="sv-SE" sz="2800" b="1" dirty="0" smtClean="0">
                <a:solidFill>
                  <a:srgbClr val="FF0000"/>
                </a:solidFill>
              </a:rPr>
              <a:t>Säkerställa att kvinnors idéer, innovationer och entreprenöranda uppvärderas</a:t>
            </a:r>
          </a:p>
          <a:p>
            <a:r>
              <a:rPr lang="sv-SE" sz="2800" b="1" dirty="0" smtClean="0">
                <a:solidFill>
                  <a:srgbClr val="FF0000"/>
                </a:solidFill>
              </a:rPr>
              <a:t>Fler kvinnor inom innovation och teknik</a:t>
            </a:r>
          </a:p>
          <a:p>
            <a:r>
              <a:rPr lang="sv-SE" sz="2800" b="1" dirty="0" smtClean="0">
                <a:solidFill>
                  <a:srgbClr val="FF0000"/>
                </a:solidFill>
              </a:rPr>
              <a:t>Jämställd fördelning av projektmedel</a:t>
            </a:r>
            <a:endParaRPr lang="sv-SE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23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2197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sv-SE" sz="2800" smtClean="0"/>
          </a:p>
          <a:p>
            <a:pPr eaLnBrk="1" hangingPunct="1">
              <a:buFont typeface="Arial" pitchFamily="34" charset="0"/>
              <a:buNone/>
            </a:pPr>
            <a:endParaRPr lang="sv-SE" sz="2800" smtClean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732463"/>
            <a:ext cx="97155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00" y="5805488"/>
            <a:ext cx="1497013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6" descr="Logg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734050"/>
            <a:ext cx="1152525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l 1"/>
          <p:cNvGraphicFramePr>
            <a:graphicFrameLocks noGrp="1"/>
          </p:cNvGraphicFramePr>
          <p:nvPr/>
        </p:nvGraphicFramePr>
        <p:xfrm>
          <a:off x="684213" y="620713"/>
          <a:ext cx="8064499" cy="50403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03611"/>
                <a:gridCol w="3368784"/>
                <a:gridCol w="2392104"/>
              </a:tblGrid>
              <a:tr h="4736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400" dirty="0" err="1" smtClean="0">
                          <a:effectLst/>
                        </a:rPr>
                        <a:t>Mål</a:t>
                      </a:r>
                      <a:endParaRPr lang="sv-SE" sz="240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6" marR="654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400" dirty="0" err="1" smtClean="0">
                          <a:effectLst/>
                        </a:rPr>
                        <a:t>Aktivitet</a:t>
                      </a:r>
                      <a:endParaRPr lang="sv-SE" sz="240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6" marR="654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400" dirty="0" err="1">
                          <a:effectLst/>
                        </a:rPr>
                        <a:t>Good</a:t>
                      </a:r>
                      <a:r>
                        <a:rPr lang="fi-FI" sz="2400" dirty="0">
                          <a:effectLst/>
                        </a:rPr>
                        <a:t> </a:t>
                      </a:r>
                      <a:r>
                        <a:rPr lang="fi-FI" sz="2400" dirty="0" err="1">
                          <a:effectLst/>
                        </a:rPr>
                        <a:t>Practice</a:t>
                      </a:r>
                      <a:endParaRPr lang="sv-SE" sz="240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6" marR="65476" marT="0" marB="0"/>
                </a:tc>
              </a:tr>
              <a:tr h="15221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v-SE" sz="2400" noProof="0" dirty="0" smtClean="0">
                          <a:effectLst/>
                        </a:rPr>
                        <a:t>1. Kvinnors deltagande i politiken</a:t>
                      </a:r>
                      <a:endParaRPr lang="sv-SE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6" marR="654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v-SE" sz="2400" noProof="0" dirty="0" smtClean="0">
                          <a:effectLst/>
                        </a:rPr>
                        <a:t>Stötta kvinnor att delta</a:t>
                      </a:r>
                      <a:endParaRPr lang="sv-SE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6" marR="654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v-SE" sz="2400" noProof="0" dirty="0" err="1" smtClean="0">
                          <a:effectLst/>
                        </a:rPr>
                        <a:t>Women</a:t>
                      </a:r>
                      <a:r>
                        <a:rPr lang="sv-SE" sz="2400" noProof="0" dirty="0" smtClean="0">
                          <a:effectLst/>
                        </a:rPr>
                        <a:t> </a:t>
                      </a:r>
                      <a:r>
                        <a:rPr lang="sv-SE" sz="2400" noProof="0" dirty="0" err="1" smtClean="0">
                          <a:effectLst/>
                        </a:rPr>
                        <a:t>into</a:t>
                      </a:r>
                      <a:r>
                        <a:rPr lang="sv-SE" sz="2400" noProof="0" dirty="0" smtClean="0">
                          <a:effectLst/>
                        </a:rPr>
                        <a:t> </a:t>
                      </a:r>
                      <a:r>
                        <a:rPr lang="sv-SE" sz="2400" noProof="0" dirty="0" err="1" smtClean="0">
                          <a:effectLst/>
                        </a:rPr>
                        <a:t>Local</a:t>
                      </a:r>
                      <a:r>
                        <a:rPr lang="sv-SE" sz="2400" noProof="0" dirty="0" smtClean="0">
                          <a:effectLst/>
                        </a:rPr>
                        <a:t> </a:t>
                      </a:r>
                      <a:r>
                        <a:rPr lang="sv-SE" sz="2400" noProof="0" dirty="0" err="1" smtClean="0">
                          <a:effectLst/>
                        </a:rPr>
                        <a:t>Decisionmaking</a:t>
                      </a:r>
                      <a:endParaRPr lang="sv-SE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6" marR="65476" marT="0" marB="0"/>
                </a:tc>
              </a:tr>
              <a:tr h="121581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v-SE" sz="2400" noProof="0" smtClean="0">
                          <a:effectLst/>
                        </a:rPr>
                        <a:t> </a:t>
                      </a:r>
                      <a:endParaRPr lang="sv-SE" sz="2400" noProof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6" marR="654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v-SE" sz="2400" noProof="0" dirty="0" smtClean="0">
                          <a:effectLst/>
                        </a:rPr>
                        <a:t>Ökad genusmedvetenhet bland</a:t>
                      </a:r>
                      <a:r>
                        <a:rPr lang="sv-SE" sz="2400" baseline="0" noProof="0" dirty="0" smtClean="0">
                          <a:effectLst/>
                        </a:rPr>
                        <a:t> politiker och tjänstemän</a:t>
                      </a:r>
                      <a:endParaRPr lang="sv-SE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6" marR="654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v-SE" sz="2400" noProof="0" smtClean="0">
                          <a:effectLst/>
                        </a:rPr>
                        <a:t>Jämresursen</a:t>
                      </a:r>
                      <a:endParaRPr lang="sv-SE" sz="2400" noProof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6" marR="65476" marT="0" marB="0"/>
                </a:tc>
              </a:tr>
              <a:tr h="18287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v-SE" sz="2400" noProof="0" dirty="0" smtClean="0">
                          <a:effectLst/>
                        </a:rPr>
                        <a:t>2.Uppvärdera kvinnors idéer och entreprenöranda</a:t>
                      </a:r>
                      <a:endParaRPr lang="sv-SE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6" marR="654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v-SE" sz="2400" noProof="0" dirty="0" smtClean="0">
                          <a:effectLst/>
                        </a:rPr>
                        <a:t>Ökad genusmedvetenhet</a:t>
                      </a:r>
                      <a:r>
                        <a:rPr lang="sv-SE" sz="2400" baseline="0" noProof="0" dirty="0" smtClean="0">
                          <a:effectLst/>
                        </a:rPr>
                        <a:t> bland företagsrådgivare och regionala ledare </a:t>
                      </a:r>
                      <a:endParaRPr lang="sv-SE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6" marR="6547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v-SE" sz="2400" noProof="0" dirty="0" smtClean="0">
                          <a:effectLst/>
                        </a:rPr>
                        <a:t>Jämställd vägledning</a:t>
                      </a:r>
                      <a:endParaRPr lang="sv-SE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6" marR="6547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1130109"/>
      </p:ext>
    </p:extLst>
  </p:cSld>
  <p:clrMapOvr>
    <a:masterClrMapping/>
  </p:clrMapOvr>
  <p:transition advTm="51605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2197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sv-SE" sz="2800" smtClean="0"/>
          </a:p>
          <a:p>
            <a:pPr eaLnBrk="1" hangingPunct="1">
              <a:buFont typeface="Arial" pitchFamily="34" charset="0"/>
              <a:buNone/>
            </a:pPr>
            <a:endParaRPr lang="sv-SE" sz="2800" smtClean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732463"/>
            <a:ext cx="97155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00" y="5805488"/>
            <a:ext cx="1497013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6" descr="Logg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734050"/>
            <a:ext cx="1152525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ell 1"/>
          <p:cNvGraphicFramePr>
            <a:graphicFrameLocks noGrp="1"/>
          </p:cNvGraphicFramePr>
          <p:nvPr/>
        </p:nvGraphicFramePr>
        <p:xfrm>
          <a:off x="620713" y="533400"/>
          <a:ext cx="8128001" cy="51276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1147"/>
                <a:gridCol w="3447651"/>
                <a:gridCol w="2309203"/>
              </a:tblGrid>
              <a:tr h="3727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400" dirty="0" err="1" smtClean="0">
                          <a:effectLst/>
                        </a:rPr>
                        <a:t>Mål</a:t>
                      </a:r>
                      <a:endParaRPr lang="sv-SE" sz="240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7" marR="654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400" dirty="0" err="1" smtClean="0">
                          <a:effectLst/>
                        </a:rPr>
                        <a:t>Aktivtetet</a:t>
                      </a:r>
                      <a:endParaRPr lang="sv-SE" sz="240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7" marR="654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i-FI" sz="2400" dirty="0" err="1">
                          <a:effectLst/>
                        </a:rPr>
                        <a:t>Good</a:t>
                      </a:r>
                      <a:r>
                        <a:rPr lang="fi-FI" sz="2400" dirty="0">
                          <a:effectLst/>
                        </a:rPr>
                        <a:t> </a:t>
                      </a:r>
                      <a:r>
                        <a:rPr lang="fi-FI" sz="2400" dirty="0" err="1">
                          <a:effectLst/>
                        </a:rPr>
                        <a:t>Practice</a:t>
                      </a:r>
                      <a:endParaRPr lang="sv-SE" sz="240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7" marR="65477" marT="0" marB="0"/>
                </a:tc>
              </a:tr>
              <a:tr h="1463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noProof="0" dirty="0" smtClean="0">
                          <a:effectLst/>
                        </a:rPr>
                        <a:t>3. </a:t>
                      </a:r>
                      <a:r>
                        <a:rPr lang="en-US" sz="2400" noProof="0" dirty="0" err="1" smtClean="0">
                          <a:effectLst/>
                        </a:rPr>
                        <a:t>Fler</a:t>
                      </a:r>
                      <a:r>
                        <a:rPr lang="en-US" sz="2400" noProof="0" dirty="0" smtClean="0">
                          <a:effectLst/>
                        </a:rPr>
                        <a:t> </a:t>
                      </a:r>
                      <a:r>
                        <a:rPr lang="en-US" sz="2400" noProof="0" dirty="0" err="1" smtClean="0">
                          <a:effectLst/>
                        </a:rPr>
                        <a:t>kvinnor</a:t>
                      </a:r>
                      <a:r>
                        <a:rPr lang="en-US" sz="2400" noProof="0" dirty="0" smtClean="0">
                          <a:effectLst/>
                        </a:rPr>
                        <a:t> </a:t>
                      </a:r>
                      <a:r>
                        <a:rPr lang="en-US" sz="2400" noProof="0" dirty="0" err="1" smtClean="0">
                          <a:effectLst/>
                        </a:rPr>
                        <a:t>inom</a:t>
                      </a:r>
                      <a:r>
                        <a:rPr lang="en-US" sz="2400" noProof="0" dirty="0" smtClean="0">
                          <a:effectLst/>
                        </a:rPr>
                        <a:t> </a:t>
                      </a:r>
                      <a:r>
                        <a:rPr lang="en-US" sz="2400" noProof="0" dirty="0" err="1" smtClean="0">
                          <a:effectLst/>
                        </a:rPr>
                        <a:t>teknik</a:t>
                      </a:r>
                      <a:r>
                        <a:rPr lang="en-US" sz="2400" noProof="0" dirty="0" smtClean="0">
                          <a:effectLst/>
                        </a:rPr>
                        <a:t> </a:t>
                      </a:r>
                      <a:r>
                        <a:rPr lang="en-US" sz="2400" noProof="0" dirty="0" err="1" smtClean="0">
                          <a:effectLst/>
                        </a:rPr>
                        <a:t>och</a:t>
                      </a:r>
                      <a:r>
                        <a:rPr lang="en-US" sz="2400" noProof="0" dirty="0" smtClean="0">
                          <a:effectLst/>
                        </a:rPr>
                        <a:t> </a:t>
                      </a:r>
                      <a:r>
                        <a:rPr lang="en-US" sz="2400" noProof="0" dirty="0" err="1" smtClean="0">
                          <a:effectLst/>
                        </a:rPr>
                        <a:t>innovationer</a:t>
                      </a:r>
                      <a:endParaRPr lang="en-US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7" marR="654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noProof="0" dirty="0" err="1" smtClean="0">
                          <a:effectLst/>
                        </a:rPr>
                        <a:t>Minska</a:t>
                      </a:r>
                      <a:r>
                        <a:rPr lang="en-US" sz="2400" baseline="0" noProof="0" dirty="0" smtClean="0">
                          <a:effectLst/>
                        </a:rPr>
                        <a:t> </a:t>
                      </a:r>
                      <a:r>
                        <a:rPr lang="en-US" sz="2400" baseline="0" noProof="0" dirty="0" err="1" smtClean="0">
                          <a:effectLst/>
                        </a:rPr>
                        <a:t>könsstereotypers</a:t>
                      </a:r>
                      <a:r>
                        <a:rPr lang="en-US" sz="2400" baseline="0" noProof="0" dirty="0" smtClean="0">
                          <a:effectLst/>
                        </a:rPr>
                        <a:t> </a:t>
                      </a:r>
                      <a:r>
                        <a:rPr lang="en-US" sz="2400" baseline="0" noProof="0" dirty="0" err="1" smtClean="0">
                          <a:effectLst/>
                        </a:rPr>
                        <a:t>påverkan</a:t>
                      </a:r>
                      <a:r>
                        <a:rPr lang="en-US" sz="2400" baseline="0" noProof="0" dirty="0" smtClean="0">
                          <a:effectLst/>
                        </a:rPr>
                        <a:t> </a:t>
                      </a:r>
                      <a:r>
                        <a:rPr lang="en-US" sz="2400" baseline="0" noProof="0" dirty="0" err="1" smtClean="0">
                          <a:effectLst/>
                        </a:rPr>
                        <a:t>på</a:t>
                      </a:r>
                      <a:r>
                        <a:rPr lang="en-US" sz="2400" baseline="0" noProof="0" dirty="0" smtClean="0">
                          <a:effectLst/>
                        </a:rPr>
                        <a:t> </a:t>
                      </a:r>
                      <a:r>
                        <a:rPr lang="en-US" sz="2400" baseline="0" noProof="0" dirty="0" err="1" smtClean="0">
                          <a:effectLst/>
                        </a:rPr>
                        <a:t>ungas</a:t>
                      </a:r>
                      <a:r>
                        <a:rPr lang="en-US" sz="2400" baseline="0" noProof="0" dirty="0" smtClean="0">
                          <a:effectLst/>
                        </a:rPr>
                        <a:t> </a:t>
                      </a:r>
                      <a:r>
                        <a:rPr lang="en-US" sz="2400" baseline="0" noProof="0" dirty="0" err="1" smtClean="0">
                          <a:effectLst/>
                        </a:rPr>
                        <a:t>val</a:t>
                      </a:r>
                      <a:r>
                        <a:rPr lang="en-US" sz="2400" baseline="0" noProof="0" dirty="0" smtClean="0">
                          <a:effectLst/>
                        </a:rPr>
                        <a:t> </a:t>
                      </a:r>
                      <a:r>
                        <a:rPr lang="en-US" sz="2400" baseline="0" noProof="0" dirty="0" err="1" smtClean="0">
                          <a:effectLst/>
                        </a:rPr>
                        <a:t>av</a:t>
                      </a:r>
                      <a:r>
                        <a:rPr lang="en-US" sz="2400" baseline="0" noProof="0" dirty="0" smtClean="0">
                          <a:effectLst/>
                        </a:rPr>
                        <a:t> </a:t>
                      </a:r>
                      <a:r>
                        <a:rPr lang="en-US" sz="2400" baseline="0" noProof="0" dirty="0" err="1" smtClean="0">
                          <a:effectLst/>
                        </a:rPr>
                        <a:t>karriär</a:t>
                      </a:r>
                      <a:r>
                        <a:rPr lang="en-US" sz="2400" baseline="0" noProof="0" dirty="0" smtClean="0">
                          <a:effectLst/>
                        </a:rPr>
                        <a:t>/</a:t>
                      </a:r>
                      <a:r>
                        <a:rPr lang="en-US" sz="2400" baseline="0" noProof="0" dirty="0" err="1" smtClean="0">
                          <a:effectLst/>
                        </a:rPr>
                        <a:t>utbildning</a:t>
                      </a:r>
                      <a:endParaRPr lang="en-US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7" marR="654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noProof="0" dirty="0" err="1" smtClean="0">
                          <a:effectLst/>
                        </a:rPr>
                        <a:t>På</a:t>
                      </a:r>
                      <a:r>
                        <a:rPr lang="en-US" sz="2400" noProof="0" dirty="0" smtClean="0">
                          <a:effectLst/>
                        </a:rPr>
                        <a:t> </a:t>
                      </a:r>
                      <a:r>
                        <a:rPr lang="en-US" sz="2400" noProof="0" dirty="0" err="1" smtClean="0">
                          <a:effectLst/>
                        </a:rPr>
                        <a:t>lika</a:t>
                      </a:r>
                      <a:r>
                        <a:rPr lang="en-US" sz="2400" noProof="0" dirty="0" smtClean="0">
                          <a:effectLst/>
                        </a:rPr>
                        <a:t> </a:t>
                      </a:r>
                      <a:r>
                        <a:rPr lang="en-US" sz="2400" noProof="0" dirty="0" err="1" smtClean="0">
                          <a:effectLst/>
                        </a:rPr>
                        <a:t>villkor</a:t>
                      </a:r>
                      <a:endParaRPr lang="en-US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7" marR="65477" marT="0" marB="0"/>
                </a:tc>
              </a:tr>
              <a:tr h="1463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noProof="0" smtClean="0">
                          <a:effectLst/>
                        </a:rPr>
                        <a:t> </a:t>
                      </a:r>
                      <a:endParaRPr lang="en-US" sz="2400" noProof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7" marR="654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noProof="0" dirty="0" err="1" smtClean="0">
                          <a:effectLst/>
                        </a:rPr>
                        <a:t>Ökad</a:t>
                      </a:r>
                      <a:r>
                        <a:rPr lang="en-US" sz="2400" noProof="0" dirty="0" smtClean="0">
                          <a:effectLst/>
                        </a:rPr>
                        <a:t> </a:t>
                      </a:r>
                      <a:r>
                        <a:rPr lang="en-US" sz="2400" noProof="0" dirty="0" err="1" smtClean="0">
                          <a:effectLst/>
                        </a:rPr>
                        <a:t>genusmedvetenhet</a:t>
                      </a:r>
                      <a:r>
                        <a:rPr lang="en-US" sz="2400" noProof="0" dirty="0" smtClean="0">
                          <a:effectLst/>
                        </a:rPr>
                        <a:t> bland </a:t>
                      </a:r>
                      <a:r>
                        <a:rPr lang="en-US" sz="2400" noProof="0" dirty="0" err="1" smtClean="0">
                          <a:effectLst/>
                        </a:rPr>
                        <a:t>rekryterare</a:t>
                      </a:r>
                      <a:r>
                        <a:rPr lang="en-US" sz="2400" noProof="0" dirty="0" smtClean="0">
                          <a:effectLst/>
                        </a:rPr>
                        <a:t>,</a:t>
                      </a:r>
                      <a:r>
                        <a:rPr lang="en-US" sz="2400" baseline="0" noProof="0" dirty="0" smtClean="0">
                          <a:effectLst/>
                        </a:rPr>
                        <a:t> </a:t>
                      </a:r>
                      <a:r>
                        <a:rPr lang="en-US" sz="2400" baseline="0" noProof="0" dirty="0" err="1" smtClean="0">
                          <a:effectLst/>
                        </a:rPr>
                        <a:t>kluster</a:t>
                      </a:r>
                      <a:r>
                        <a:rPr lang="en-US" sz="2400" baseline="0" noProof="0" dirty="0" smtClean="0">
                          <a:effectLst/>
                        </a:rPr>
                        <a:t> </a:t>
                      </a:r>
                      <a:r>
                        <a:rPr lang="en-US" sz="2400" baseline="0" noProof="0" dirty="0" err="1" smtClean="0">
                          <a:effectLst/>
                        </a:rPr>
                        <a:t>och</a:t>
                      </a:r>
                      <a:r>
                        <a:rPr lang="en-US" sz="2400" baseline="0" noProof="0" dirty="0" smtClean="0">
                          <a:effectLst/>
                        </a:rPr>
                        <a:t> </a:t>
                      </a:r>
                      <a:r>
                        <a:rPr lang="en-US" sz="2400" baseline="0" noProof="0" dirty="0" err="1" smtClean="0">
                          <a:effectLst/>
                        </a:rPr>
                        <a:t>arbetsgivare</a:t>
                      </a:r>
                      <a:r>
                        <a:rPr lang="en-US" sz="2400" baseline="0" noProof="0" dirty="0" smtClean="0">
                          <a:effectLst/>
                        </a:rPr>
                        <a:t>. </a:t>
                      </a:r>
                      <a:endParaRPr lang="en-US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7" marR="654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noProof="0" dirty="0" err="1" smtClean="0">
                          <a:effectLst/>
                        </a:rPr>
                        <a:t>Jämställd</a:t>
                      </a:r>
                      <a:r>
                        <a:rPr lang="en-US" sz="2400" noProof="0" dirty="0" smtClean="0">
                          <a:effectLst/>
                        </a:rPr>
                        <a:t> </a:t>
                      </a:r>
                      <a:r>
                        <a:rPr lang="en-US" sz="2400" noProof="0" dirty="0" err="1" smtClean="0">
                          <a:effectLst/>
                        </a:rPr>
                        <a:t>vägledning</a:t>
                      </a:r>
                      <a:endParaRPr lang="en-US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7" marR="65477" marT="0" marB="0"/>
                </a:tc>
              </a:tr>
              <a:tr h="10972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noProof="0" dirty="0" smtClean="0">
                          <a:effectLst/>
                        </a:rPr>
                        <a:t>4. </a:t>
                      </a:r>
                      <a:r>
                        <a:rPr lang="en-US" sz="2400" noProof="0" dirty="0" err="1" smtClean="0">
                          <a:effectLst/>
                        </a:rPr>
                        <a:t>Jämställd</a:t>
                      </a:r>
                      <a:r>
                        <a:rPr lang="en-US" sz="2400" baseline="0" noProof="0" dirty="0" smtClean="0">
                          <a:effectLst/>
                        </a:rPr>
                        <a:t> </a:t>
                      </a:r>
                      <a:r>
                        <a:rPr lang="en-US" sz="2400" baseline="0" noProof="0" dirty="0" err="1" smtClean="0">
                          <a:effectLst/>
                        </a:rPr>
                        <a:t>fördelning</a:t>
                      </a:r>
                      <a:r>
                        <a:rPr lang="en-US" sz="2400" baseline="0" noProof="0" dirty="0" smtClean="0">
                          <a:effectLst/>
                        </a:rPr>
                        <a:t> </a:t>
                      </a:r>
                      <a:r>
                        <a:rPr lang="en-US" sz="2400" baseline="0" noProof="0" dirty="0" err="1" smtClean="0">
                          <a:effectLst/>
                        </a:rPr>
                        <a:t>av</a:t>
                      </a:r>
                      <a:r>
                        <a:rPr lang="en-US" sz="2400" baseline="0" noProof="0" dirty="0" smtClean="0">
                          <a:effectLst/>
                        </a:rPr>
                        <a:t> </a:t>
                      </a:r>
                      <a:r>
                        <a:rPr lang="en-US" sz="2400" baseline="0" noProof="0" dirty="0" err="1" smtClean="0">
                          <a:effectLst/>
                        </a:rPr>
                        <a:t>projektmedel</a:t>
                      </a:r>
                      <a:endParaRPr lang="en-US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7" marR="654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noProof="0" dirty="0" err="1" smtClean="0">
                          <a:effectLst/>
                        </a:rPr>
                        <a:t>Synliggöra</a:t>
                      </a:r>
                      <a:r>
                        <a:rPr lang="en-US" sz="2400" baseline="0" noProof="0" dirty="0" smtClean="0">
                          <a:effectLst/>
                        </a:rPr>
                        <a:t> </a:t>
                      </a:r>
                      <a:r>
                        <a:rPr lang="en-US" sz="2400" baseline="0" noProof="0" dirty="0" err="1" smtClean="0">
                          <a:effectLst/>
                        </a:rPr>
                        <a:t>kvinnodominerade</a:t>
                      </a:r>
                      <a:r>
                        <a:rPr lang="en-US" sz="2400" baseline="0" noProof="0" dirty="0" smtClean="0">
                          <a:effectLst/>
                        </a:rPr>
                        <a:t> </a:t>
                      </a:r>
                      <a:r>
                        <a:rPr lang="en-US" sz="2400" baseline="0" noProof="0" dirty="0" err="1" smtClean="0">
                          <a:effectLst/>
                        </a:rPr>
                        <a:t>områden</a:t>
                      </a:r>
                      <a:endParaRPr lang="en-US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7" marR="654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noProof="0" dirty="0" smtClean="0">
                          <a:effectLst/>
                        </a:rPr>
                        <a:t>Emma RC</a:t>
                      </a:r>
                      <a:endParaRPr lang="en-US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7" marR="65477" marT="0" marB="0"/>
                </a:tc>
              </a:tr>
              <a:tr h="7315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noProof="0" smtClean="0">
                          <a:effectLst/>
                        </a:rPr>
                        <a:t> </a:t>
                      </a:r>
                      <a:endParaRPr lang="en-US" sz="2400" noProof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7" marR="654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noProof="0" dirty="0" err="1" smtClean="0">
                          <a:effectLst/>
                        </a:rPr>
                        <a:t>Öka</a:t>
                      </a:r>
                      <a:r>
                        <a:rPr lang="en-US" sz="2400" noProof="0" dirty="0" smtClean="0">
                          <a:effectLst/>
                        </a:rPr>
                        <a:t> </a:t>
                      </a:r>
                      <a:r>
                        <a:rPr lang="en-US" sz="2400" noProof="0" dirty="0" err="1" smtClean="0">
                          <a:effectLst/>
                        </a:rPr>
                        <a:t>genusmedvetenheten</a:t>
                      </a:r>
                      <a:r>
                        <a:rPr lang="en-US" sz="2400" noProof="0" dirty="0" smtClean="0">
                          <a:effectLst/>
                        </a:rPr>
                        <a:t> bland </a:t>
                      </a:r>
                      <a:r>
                        <a:rPr lang="en-US" sz="2400" noProof="0" dirty="0" err="1" smtClean="0">
                          <a:effectLst/>
                        </a:rPr>
                        <a:t>regionala</a:t>
                      </a:r>
                      <a:r>
                        <a:rPr lang="en-US" sz="2400" noProof="0" dirty="0" smtClean="0">
                          <a:effectLst/>
                        </a:rPr>
                        <a:t> </a:t>
                      </a:r>
                      <a:r>
                        <a:rPr lang="en-US" sz="2400" noProof="0" dirty="0" err="1" smtClean="0">
                          <a:effectLst/>
                        </a:rPr>
                        <a:t>ledare</a:t>
                      </a:r>
                      <a:endParaRPr lang="en-US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7" marR="6547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noProof="0" dirty="0" err="1" smtClean="0">
                          <a:effectLst/>
                        </a:rPr>
                        <a:t>Jämresursen</a:t>
                      </a:r>
                      <a:endParaRPr lang="en-US" sz="2400" noProof="0" dirty="0">
                        <a:effectLst/>
                        <a:latin typeface="Arial"/>
                        <a:ea typeface="Times New Roman"/>
                        <a:cs typeface="Calibri"/>
                      </a:endParaRPr>
                    </a:p>
                  </a:txBody>
                  <a:tcPr marL="65477" marR="6547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0800127"/>
      </p:ext>
    </p:extLst>
  </p:cSld>
  <p:clrMapOvr>
    <a:masterClrMapping/>
  </p:clrMapOvr>
  <p:transition advTm="51605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/>
          </p:cNvSpPr>
          <p:nvPr>
            <p:ph idx="1"/>
          </p:nvPr>
        </p:nvSpPr>
        <p:spPr>
          <a:xfrm>
            <a:off x="539750" y="1412875"/>
            <a:ext cx="8208963" cy="4392613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sv-SE" sz="3600" dirty="0" smtClean="0"/>
              <a:t>Utbildning jämställdhet – regional tillväxt</a:t>
            </a:r>
          </a:p>
          <a:p>
            <a:pPr>
              <a:defRPr/>
            </a:pPr>
            <a:r>
              <a:rPr lang="sv-SE" sz="3600" dirty="0" smtClean="0"/>
              <a:t>Starkare koppling mellan RC/genusexpertis och regionförbunden</a:t>
            </a:r>
          </a:p>
          <a:p>
            <a:pPr>
              <a:defRPr/>
            </a:pPr>
            <a:r>
              <a:rPr lang="sv-SE" sz="3600" dirty="0" smtClean="0"/>
              <a:t>Använda RC/genusexpertis i alla steg av projektmedelsfördelningen</a:t>
            </a:r>
          </a:p>
          <a:p>
            <a:pPr marL="0" indent="0" eaLnBrk="1" fontAlgn="auto" hangingPunct="1">
              <a:buFont typeface="Arial" charset="0"/>
              <a:buNone/>
              <a:defRPr/>
            </a:pPr>
            <a:r>
              <a:rPr lang="sv-SE" sz="2400" i="1" dirty="0" smtClean="0"/>
              <a:t>Programskrivningar, Projektägare, Handläggare och beslutsfattare, Uppföljning</a:t>
            </a:r>
            <a:endParaRPr lang="sv-SE" sz="2400" i="1" dirty="0" smtClean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805488"/>
            <a:ext cx="97155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2700" y="5805488"/>
            <a:ext cx="1497013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6" descr="Logg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5734050"/>
            <a:ext cx="1152525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Rektangel 2"/>
          <p:cNvSpPr>
            <a:spLocks noChangeArrowheads="1"/>
          </p:cNvSpPr>
          <p:nvPr/>
        </p:nvSpPr>
        <p:spPr bwMode="auto">
          <a:xfrm>
            <a:off x="684213" y="476250"/>
            <a:ext cx="75596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v-SE" sz="4000">
                <a:solidFill>
                  <a:prstClr val="black"/>
                </a:solidFill>
                <a:latin typeface="Garamond" pitchFamily="18" charset="0"/>
                <a:cs typeface="Arial" pitchFamily="34" charset="0"/>
              </a:rPr>
              <a:t>Policyrekommendationer</a:t>
            </a:r>
            <a:endParaRPr lang="sv-SE" sz="4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4758756"/>
      </p:ext>
    </p:extLst>
  </p:cSld>
  <p:clrMapOvr>
    <a:masterClrMapping/>
  </p:clrMapOvr>
  <p:transition advTm="52136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kro">
  <a:themeElements>
    <a:clrScheme name="mak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k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k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akro">
  <a:themeElements>
    <a:clrScheme name="mak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k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k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makro">
  <a:themeElements>
    <a:clrScheme name="makro">
      <a:dk1>
        <a:sysClr val="windowText" lastClr="000000"/>
      </a:dk1>
      <a:lt1>
        <a:sysClr val="window" lastClr="FFFFFF"/>
      </a:lt1>
      <a:dk2>
        <a:srgbClr val="3F3F4D"/>
      </a:dk2>
      <a:lt2>
        <a:srgbClr val="DDDDDD"/>
      </a:lt2>
      <a:accent1>
        <a:srgbClr val="A51009"/>
      </a:accent1>
      <a:accent2>
        <a:srgbClr val="DE7014"/>
      </a:accent2>
      <a:accent3>
        <a:srgbClr val="704836"/>
      </a:accent3>
      <a:accent4>
        <a:srgbClr val="F2B431"/>
      </a:accent4>
      <a:accent5>
        <a:srgbClr val="7F221D"/>
      </a:accent5>
      <a:accent6>
        <a:srgbClr val="CDAC77"/>
      </a:accent6>
      <a:hlink>
        <a:srgbClr val="F5B123"/>
      </a:hlink>
      <a:folHlink>
        <a:srgbClr val="E19B0B"/>
      </a:folHlink>
    </a:clrScheme>
    <a:fontScheme name="makr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kr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300000"/>
              </a:schemeClr>
            </a:gs>
            <a:gs pos="100000">
              <a:schemeClr val="phClr">
                <a:tint val="8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90000"/>
                <a:satMod val="300000"/>
              </a:schemeClr>
            </a:gs>
            <a:gs pos="100000">
              <a:schemeClr val="phClr">
                <a:satMod val="150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70000"/>
              </a:srgbClr>
            </a:outerShdw>
          </a:effectLst>
        </a:effectStyle>
        <a:effectStyle>
          <a:effectLst>
            <a:outerShdw blurRad="25400" dist="254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5875" prstMaterial="softmetal">
            <a:bevelT w="25400" h="19050" prst="angle"/>
            <a:contourClr>
              <a:schemeClr val="phClr">
                <a:shade val="30000"/>
              </a:schemeClr>
            </a:contourClr>
          </a:sp3d>
        </a:effectStyle>
        <a:effectStyle>
          <a:effectLst>
            <a:outerShdw blurRad="254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contourW="19050" prstMaterial="metal">
            <a:bevelT w="63500" h="31750" prst="angle"/>
            <a:contourClr>
              <a:schemeClr val="phClr">
                <a:shade val="25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7000"/>
                <a:shade val="93000"/>
                <a:satMod val="110000"/>
                <a:lumMod val="90000"/>
              </a:schemeClr>
            </a:gs>
            <a:gs pos="76000">
              <a:schemeClr val="phClr">
                <a:tint val="85000"/>
                <a:shade val="75000"/>
                <a:satMod val="120000"/>
              </a:schemeClr>
            </a:gs>
            <a:gs pos="100000">
              <a:schemeClr val="phClr">
                <a:tint val="86000"/>
                <a:shade val="50000"/>
                <a:satMod val="13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35000"/>
                <a:satMod val="146000"/>
                <a:lumMod val="101000"/>
              </a:schemeClr>
            </a:gs>
            <a:gs pos="26000">
              <a:schemeClr val="phClr">
                <a:tint val="96000"/>
                <a:shade val="96000"/>
                <a:satMod val="190000"/>
              </a:schemeClr>
            </a:gs>
            <a:gs pos="100000">
              <a:schemeClr val="phClr">
                <a:tint val="60000"/>
                <a:shade val="90000"/>
                <a:satMod val="22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476</Words>
  <Application>Microsoft Office PowerPoint</Application>
  <PresentationFormat>Bildspel på skärmen (4:3)</PresentationFormat>
  <Paragraphs>76</Paragraphs>
  <Slides>11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5</vt:i4>
      </vt:variant>
      <vt:variant>
        <vt:lpstr>Bildrubriker</vt:lpstr>
      </vt:variant>
      <vt:variant>
        <vt:i4>11</vt:i4>
      </vt:variant>
    </vt:vector>
  </HeadingPairs>
  <TitlesOfParts>
    <vt:vector size="16" baseType="lpstr">
      <vt:lpstr>Office-tema</vt:lpstr>
      <vt:lpstr>makro</vt:lpstr>
      <vt:lpstr>1_makro</vt:lpstr>
      <vt:lpstr>2_makro</vt:lpstr>
      <vt:lpstr>1_Office-tema</vt:lpstr>
      <vt:lpstr>Handlingsplan Norra Mellansverige</vt:lpstr>
      <vt:lpstr>Norra Mellansverige</vt:lpstr>
      <vt:lpstr>Tre partners i Norra Mellansverige</vt:lpstr>
      <vt:lpstr>MAG-gruppen</vt:lpstr>
      <vt:lpstr>Regionalt strukturfondsprogram för regional konkurrenskraft och sysselsättning Norra Mellansverige 2007-2012</vt:lpstr>
      <vt:lpstr>Identifiering av mål</vt:lpstr>
      <vt:lpstr>PowerPoint-presentation</vt:lpstr>
      <vt:lpstr>PowerPoint-presentation</vt:lpstr>
      <vt:lpstr>PowerPoint-presentation</vt:lpstr>
      <vt:lpstr>Nästa steg?</vt:lpstr>
      <vt:lpstr>Helena Högström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Helena</dc:creator>
  <cp:lastModifiedBy>Helena</cp:lastModifiedBy>
  <cp:revision>14</cp:revision>
  <dcterms:created xsi:type="dcterms:W3CDTF">2011-12-15T22:46:41Z</dcterms:created>
  <dcterms:modified xsi:type="dcterms:W3CDTF">2011-12-16T01:56:45Z</dcterms:modified>
</cp:coreProperties>
</file>